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1416" y="7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hdphoto3.wdp>
</file>

<file path=ppt/media/image1.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DE8736-62CC-4588-B83C-5932AA2C3BD5}" type="datetimeFigureOut">
              <a:rPr lang="en-US" smtClean="0"/>
              <a:t>07-Jun-23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10CF5B1-3931-4279-A8A0-6237F7EB916D}" type="slidenum">
              <a:rPr lang="en-US" smtClean="0"/>
              <a:t>‹#›</a:t>
            </a:fld>
            <a:endParaRPr lang="en-US"/>
          </a:p>
        </p:txBody>
      </p:sp>
    </p:spTree>
    <p:extLst>
      <p:ext uri="{BB962C8B-B14F-4D97-AF65-F5344CB8AC3E}">
        <p14:creationId xmlns:p14="http://schemas.microsoft.com/office/powerpoint/2010/main" val="5301215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10CF5B1-3931-4279-A8A0-6237F7EB916D}" type="slidenum">
              <a:rPr lang="en-US" smtClean="0"/>
              <a:t>2</a:t>
            </a:fld>
            <a:endParaRPr lang="en-US"/>
          </a:p>
        </p:txBody>
      </p:sp>
    </p:spTree>
    <p:extLst>
      <p:ext uri="{BB962C8B-B14F-4D97-AF65-F5344CB8AC3E}">
        <p14:creationId xmlns:p14="http://schemas.microsoft.com/office/powerpoint/2010/main" val="8890939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DC2DA3E3-E981-4249-9599-8A27F03F36AD}" type="datetimeFigureOut">
              <a:rPr lang="en-US" smtClean="0"/>
              <a:t>07-Jun-23</a:t>
            </a:fld>
            <a:endParaRPr lang="en-US"/>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64646D8A-5549-4CA1-89E0-19D5885FE91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C2DA3E3-E981-4249-9599-8A27F03F36AD}" type="datetimeFigureOut">
              <a:rPr lang="en-US" smtClean="0"/>
              <a:t>07-Jun-23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646D8A-5549-4CA1-89E0-19D5885FE91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C2DA3E3-E981-4249-9599-8A27F03F36AD}" type="datetimeFigureOut">
              <a:rPr lang="en-US" smtClean="0"/>
              <a:t>07-Jun-23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646D8A-5549-4CA1-89E0-19D5885FE91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DC2DA3E3-E981-4249-9599-8A27F03F36AD}" type="datetimeFigureOut">
              <a:rPr lang="en-US" smtClean="0"/>
              <a:t>07-Jun-23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646D8A-5549-4CA1-89E0-19D5885FE916}" type="slidenum">
              <a:rPr lang="en-US" smtClean="0"/>
              <a:t>‹#›</a:t>
            </a:fld>
            <a:endParaRPr lang="en-US"/>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DC2DA3E3-E981-4249-9599-8A27F03F36AD}" type="datetimeFigureOut">
              <a:rPr lang="en-US" smtClean="0"/>
              <a:t>07-Jun-23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646D8A-5549-4CA1-89E0-19D5885FE916}" type="slidenum">
              <a:rPr lang="en-US" smtClean="0"/>
              <a:t>‹#›</a:t>
            </a:fld>
            <a:endParaRPr lang="en-US"/>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DC2DA3E3-E981-4249-9599-8A27F03F36AD}" type="datetimeFigureOut">
              <a:rPr lang="en-US" smtClean="0"/>
              <a:t>07-Jun-23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646D8A-5549-4CA1-89E0-19D5885FE916}" type="slidenum">
              <a:rPr lang="en-US" smtClean="0"/>
              <a:t>‹#›</a:t>
            </a:fld>
            <a:endParaRPr lang="en-US"/>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DC2DA3E3-E981-4249-9599-8A27F03F36AD}" type="datetimeFigureOut">
              <a:rPr lang="en-US" smtClean="0"/>
              <a:t>07-Jun-23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4646D8A-5549-4CA1-89E0-19D5885FE916}"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DC2DA3E3-E981-4249-9599-8A27F03F36AD}" type="datetimeFigureOut">
              <a:rPr lang="en-US" smtClean="0"/>
              <a:t>07-Jun-23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4646D8A-5549-4CA1-89E0-19D5885FE916}" type="slidenum">
              <a:rPr lang="en-US" smtClean="0"/>
              <a:t>‹#›</a:t>
            </a:fld>
            <a:endParaRPr lang="en-US"/>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2DA3E3-E981-4249-9599-8A27F03F36AD}" type="datetimeFigureOut">
              <a:rPr lang="en-US" smtClean="0"/>
              <a:t>07-Jun-23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4646D8A-5549-4CA1-89E0-19D5885FE91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DC2DA3E3-E981-4249-9599-8A27F03F36AD}" type="datetimeFigureOut">
              <a:rPr lang="en-US" smtClean="0"/>
              <a:t>07-Jun-23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646D8A-5549-4CA1-89E0-19D5885FE916}"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DC2DA3E3-E981-4249-9599-8A27F03F36AD}" type="datetimeFigureOut">
              <a:rPr lang="en-US" smtClean="0"/>
              <a:t>07-Jun-23</a:t>
            </a:fld>
            <a:endParaRPr lang="en-US"/>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64646D8A-5549-4CA1-89E0-19D5885FE916}" type="slidenum">
              <a:rPr lang="en-US" smtClean="0"/>
              <a:t>‹#›</a:t>
            </a:fld>
            <a:endParaRPr lang="en-US"/>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716436" y="5001993"/>
            <a:ext cx="3802003"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53561" y="5785023"/>
            <a:ext cx="3802003"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716436" y="5001993"/>
            <a:ext cx="3802003" cy="1443111"/>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329" y="347"/>
                </a:moveTo>
                <a:lnTo>
                  <a:pt x="7156" y="682"/>
                </a:lnTo>
                <a:lnTo>
                  <a:pt x="5229" y="682"/>
                </a:lnTo>
                <a:lnTo>
                  <a:pt x="-328" y="345"/>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53561" y="5785023"/>
            <a:ext cx="3802003"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817" y="97"/>
                </a:moveTo>
                <a:lnTo>
                  <a:pt x="6408" y="682"/>
                </a:lnTo>
                <a:lnTo>
                  <a:pt x="5232" y="685"/>
                </a:lnTo>
                <a:lnTo>
                  <a:pt x="829" y="101"/>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DC2DA3E3-E981-4249-9599-8A27F03F36AD}" type="datetimeFigureOut">
              <a:rPr lang="en-US" smtClean="0"/>
              <a:t>07-Jun-23</a:t>
            </a:fld>
            <a:endParaRPr lang="en-US"/>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64646D8A-5549-4CA1-89E0-19D5885FE916}"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ctrTitle"/>
          </p:nvPr>
        </p:nvSpPr>
        <p:spPr>
          <a:xfrm>
            <a:off x="685800" y="1143000"/>
            <a:ext cx="7772400" cy="1371600"/>
          </a:xfrm>
        </p:spPr>
        <p:txBody>
          <a:bodyPr>
            <a:normAutofit fontScale="90000"/>
          </a:bodyPr>
          <a:lstStyle/>
          <a:p>
            <a:pPr algn="ctr"/>
            <a:r>
              <a:rPr lang="en-US" dirty="0" smtClean="0">
                <a:solidFill>
                  <a:schemeClr val="accent2"/>
                </a:solidFill>
              </a:rPr>
              <a:t>STAR CONSTRUCTION</a:t>
            </a:r>
            <a:r>
              <a:rPr lang="en-US" dirty="0">
                <a:solidFill>
                  <a:schemeClr val="bg1">
                    <a:lumMod val="75000"/>
                  </a:schemeClr>
                </a:solidFill>
              </a:rPr>
              <a:t/>
            </a:r>
            <a:br>
              <a:rPr lang="en-US" dirty="0">
                <a:solidFill>
                  <a:schemeClr val="bg1">
                    <a:lumMod val="75000"/>
                  </a:schemeClr>
                </a:solidFill>
              </a:rPr>
            </a:br>
            <a:endParaRPr lang="en-US" dirty="0">
              <a:solidFill>
                <a:schemeClr val="bg1">
                  <a:lumMod val="75000"/>
                </a:schemeClr>
              </a:solidFill>
            </a:endParaRPr>
          </a:p>
        </p:txBody>
      </p:sp>
      <p:sp>
        <p:nvSpPr>
          <p:cNvPr id="4" name="Title 1"/>
          <p:cNvSpPr txBox="1">
            <a:spLocks/>
          </p:cNvSpPr>
          <p:nvPr/>
        </p:nvSpPr>
        <p:spPr>
          <a:xfrm>
            <a:off x="685800" y="2743200"/>
            <a:ext cx="7772400" cy="1470025"/>
          </a:xfrm>
          <a:prstGeom prst="rect">
            <a:avLst/>
          </a:prstGeom>
        </p:spPr>
        <p:txBody>
          <a:bodyPr vert="horz" lIns="91440" tIns="45720" rIns="91440" bIns="45720" rtlCol="0" anchor="ctr">
            <a:normAutofit/>
          </a:bodyPr>
          <a:lstStyle/>
          <a:p>
            <a:pPr lvl="0" algn="ctr">
              <a:spcBef>
                <a:spcPct val="0"/>
              </a:spcBef>
            </a:pPr>
            <a:r>
              <a:rPr lang="en-US" sz="3200" b="1" dirty="0" smtClean="0">
                <a:solidFill>
                  <a:schemeClr val="accent2"/>
                </a:solidFill>
              </a:rPr>
              <a:t>yraj9496@gmail.com</a:t>
            </a:r>
            <a:endParaRPr lang="en-US" sz="3200" b="1" dirty="0">
              <a:solidFill>
                <a:schemeClr val="accent2"/>
              </a:solidFill>
            </a:endParaRPr>
          </a:p>
          <a:p>
            <a:pPr lvl="0" algn="ctr">
              <a:spcBef>
                <a:spcPct val="0"/>
              </a:spcBef>
            </a:pPr>
            <a:r>
              <a:rPr kumimoji="0" lang="en-US" sz="3200" b="1" i="0" u="none" strike="noStrike" kern="1200" cap="none" spc="0" normalizeH="0" baseline="0" noProof="0" dirty="0" smtClean="0">
                <a:ln>
                  <a:noFill/>
                </a:ln>
                <a:solidFill>
                  <a:schemeClr val="accent2"/>
                </a:solidFill>
                <a:effectLst/>
                <a:uLnTx/>
                <a:uFillTx/>
                <a:latin typeface="+mj-lt"/>
                <a:ea typeface="+mj-ea"/>
                <a:cs typeface="+mj-cs"/>
              </a:rPr>
              <a:t>9713620232</a:t>
            </a:r>
            <a:endParaRPr kumimoji="0" lang="en-US" sz="3200" b="0" i="0" u="none" strike="noStrike" kern="1200" cap="none" spc="0" normalizeH="0" baseline="0" noProof="0" dirty="0">
              <a:ln>
                <a:noFill/>
              </a:ln>
              <a:solidFill>
                <a:schemeClr val="accent2"/>
              </a:solidFill>
              <a:effectLst/>
              <a:uLnTx/>
              <a:uFillTx/>
              <a:latin typeface="+mj-lt"/>
              <a:ea typeface="+mj-ea"/>
              <a:cs typeface="+mj-cs"/>
            </a:endParaRPr>
          </a:p>
        </p:txBody>
      </p:sp>
      <p:sp>
        <p:nvSpPr>
          <p:cNvPr id="5" name="Subtitle 2"/>
          <p:cNvSpPr txBox="1">
            <a:spLocks/>
          </p:cNvSpPr>
          <p:nvPr/>
        </p:nvSpPr>
        <p:spPr>
          <a:xfrm>
            <a:off x="1371600" y="4495800"/>
            <a:ext cx="6400800" cy="1752600"/>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3200" b="1" dirty="0" smtClean="0">
                <a:solidFill>
                  <a:schemeClr val="accent2"/>
                </a:solidFill>
              </a:rPr>
              <a:t>SAGAR</a:t>
            </a:r>
            <a:endParaRPr kumimoji="0" lang="en-US" sz="3200" b="0" i="0" u="none" strike="noStrike" kern="1200" cap="none" spc="0" normalizeH="0" baseline="0" noProof="0" dirty="0">
              <a:ln>
                <a:noFill/>
              </a:ln>
              <a:solidFill>
                <a:schemeClr val="accent2"/>
              </a:solidFill>
              <a:effectLst/>
              <a:uLnTx/>
              <a:uFillTx/>
            </a:endParaRPr>
          </a:p>
        </p:txBody>
      </p:sp>
      <p:sp>
        <p:nvSpPr>
          <p:cNvPr id="8" name="Subtitle 2"/>
          <p:cNvSpPr txBox="1">
            <a:spLocks/>
          </p:cNvSpPr>
          <p:nvPr/>
        </p:nvSpPr>
        <p:spPr>
          <a:xfrm>
            <a:off x="1371600" y="2187575"/>
            <a:ext cx="6400800" cy="609600"/>
          </a:xfrm>
          <a:prstGeom prst="rect">
            <a:avLst/>
          </a:prstGeom>
        </p:spPr>
        <p:txBody>
          <a:bodyPr vert="horz" lIns="45720" rIns="45720">
            <a:normAutofit/>
          </a:bodyPr>
          <a:lstStyle/>
          <a:p>
            <a:pPr marL="0" marR="64008" lvl="0" indent="0" algn="ctr" defTabSz="914400" rtl="0" eaLnBrk="1" fontAlgn="auto" latinLnBrk="0" hangingPunct="1">
              <a:lnSpc>
                <a:spcPct val="100000"/>
              </a:lnSpc>
              <a:spcBef>
                <a:spcPts val="400"/>
              </a:spcBef>
              <a:spcAft>
                <a:spcPts val="0"/>
              </a:spcAft>
              <a:buClr>
                <a:schemeClr val="accent1"/>
              </a:buClr>
              <a:buSzPct val="68000"/>
              <a:buFont typeface="Wingdings 3"/>
              <a:buNone/>
              <a:tabLst/>
              <a:defRPr/>
            </a:pPr>
            <a:r>
              <a:rPr lang="en-US" sz="2700" b="1" dirty="0" err="1" smtClean="0">
                <a:solidFill>
                  <a:schemeClr val="accent2"/>
                </a:solidFill>
              </a:rPr>
              <a:t>Er.YOGESH</a:t>
            </a:r>
            <a:r>
              <a:rPr lang="en-US" sz="2700" b="1" dirty="0" smtClean="0">
                <a:solidFill>
                  <a:schemeClr val="accent2"/>
                </a:solidFill>
              </a:rPr>
              <a:t> LADIYA</a:t>
            </a:r>
            <a:endParaRPr kumimoji="0" lang="en-US" sz="2700" b="0" i="0" u="none" strike="noStrike" kern="1200" cap="none" spc="0" normalizeH="0" baseline="0" noProof="0" dirty="0">
              <a:ln>
                <a:noFill/>
              </a:ln>
              <a:solidFill>
                <a:schemeClr val="accent2"/>
              </a:solidFill>
              <a:effectLst/>
              <a:uLnTx/>
              <a:uFillTx/>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sharpenSoften amount="-63000"/>
                    </a14:imgEffect>
                  </a14:imgLayer>
                </a14:imgProps>
              </a:ext>
              <a:ext uri="{28A0092B-C50C-407E-A947-70E740481C1C}">
                <a14:useLocalDpi xmlns:a14="http://schemas.microsoft.com/office/drawing/2010/main" val="0"/>
              </a:ext>
            </a:extLst>
          </a:blip>
          <a:stretch>
            <a:fillRect/>
          </a:stretch>
        </p:blipFill>
        <p:spPr>
          <a:xfrm>
            <a:off x="42980" y="0"/>
            <a:ext cx="9058040" cy="6858000"/>
          </a:xfrm>
          <a:prstGeom prst="rect">
            <a:avLst/>
          </a:prstGeom>
        </p:spPr>
      </p:pic>
      <p:sp>
        <p:nvSpPr>
          <p:cNvPr id="2" name="Content Placeholder 1"/>
          <p:cNvSpPr>
            <a:spLocks noGrp="1"/>
          </p:cNvSpPr>
          <p:nvPr>
            <p:ph idx="1"/>
          </p:nvPr>
        </p:nvSpPr>
        <p:spPr>
          <a:xfrm>
            <a:off x="216162" y="2743199"/>
            <a:ext cx="8229600" cy="1371601"/>
          </a:xfrm>
        </p:spPr>
        <p:txBody>
          <a:bodyPr>
            <a:normAutofit fontScale="77500" lnSpcReduction="20000"/>
          </a:bodyPr>
          <a:lstStyle/>
          <a:p>
            <a:r>
              <a:rPr lang="en-US" dirty="0"/>
              <a:t>Details </a:t>
            </a:r>
            <a:r>
              <a:rPr lang="en-US" dirty="0" smtClean="0">
                <a:solidFill>
                  <a:schemeClr val="bg2">
                    <a:lumMod val="10000"/>
                  </a:schemeClr>
                </a:solidFill>
              </a:rPr>
              <a:t>– We provide a all types of construction related works and also rental facilities machineries, And provide all types of related workers on client demand with the help of our website and also our APP </a:t>
            </a:r>
            <a:endParaRPr lang="en-US" dirty="0">
              <a:solidFill>
                <a:schemeClr val="bg2">
                  <a:lumMod val="10000"/>
                </a:schemeClr>
              </a:solidFill>
            </a:endParaRPr>
          </a:p>
        </p:txBody>
      </p:sp>
      <p:sp>
        <p:nvSpPr>
          <p:cNvPr id="3" name="Title 2"/>
          <p:cNvSpPr>
            <a:spLocks noGrp="1"/>
          </p:cNvSpPr>
          <p:nvPr>
            <p:ph type="title"/>
          </p:nvPr>
        </p:nvSpPr>
        <p:spPr>
          <a:xfrm>
            <a:off x="609600" y="731935"/>
            <a:ext cx="8077200" cy="1600200"/>
          </a:xfrm>
        </p:spPr>
        <p:txBody>
          <a:bodyPr>
            <a:normAutofit fontScale="90000"/>
          </a:bodyPr>
          <a:lstStyle/>
          <a:p>
            <a:r>
              <a:rPr lang="en-US" dirty="0">
                <a:solidFill>
                  <a:schemeClr val="tx1"/>
                </a:solidFill>
              </a:rPr>
              <a:t>About Idea </a:t>
            </a:r>
            <a:r>
              <a:rPr lang="en-US" dirty="0">
                <a:solidFill>
                  <a:schemeClr val="bg1">
                    <a:lumMod val="95000"/>
                  </a:schemeClr>
                </a:solidFill>
              </a:rPr>
              <a:t>– </a:t>
            </a:r>
            <a:r>
              <a:rPr lang="en-US" sz="3100" dirty="0" smtClean="0">
                <a:solidFill>
                  <a:schemeClr val="bg2">
                    <a:lumMod val="10000"/>
                  </a:schemeClr>
                </a:solidFill>
              </a:rPr>
              <a:t>Construction Related all the wor</a:t>
            </a:r>
            <a:r>
              <a:rPr lang="en-US" sz="3100" dirty="0" smtClean="0">
                <a:solidFill>
                  <a:schemeClr val="bg2">
                    <a:lumMod val="10000"/>
                  </a:schemeClr>
                </a:solidFill>
              </a:rPr>
              <a:t>k and rental facilities machineries workers etc. </a:t>
            </a:r>
            <a:endParaRPr lang="en-US" sz="3100" dirty="0">
              <a:solidFill>
                <a:schemeClr val="bg2">
                  <a:lumMod val="10000"/>
                </a:schemeClr>
              </a:solidFill>
            </a:endParaRPr>
          </a:p>
        </p:txBody>
      </p:sp>
      <p:sp>
        <p:nvSpPr>
          <p:cNvPr id="4" name="Title 2"/>
          <p:cNvSpPr txBox="1">
            <a:spLocks/>
          </p:cNvSpPr>
          <p:nvPr/>
        </p:nvSpPr>
        <p:spPr>
          <a:xfrm>
            <a:off x="533400" y="3940509"/>
            <a:ext cx="8229600" cy="1143000"/>
          </a:xfrm>
          <a:prstGeom prst="rect">
            <a:avLst/>
          </a:prstGeom>
        </p:spPr>
        <p:txBody>
          <a:bodyPr vert="horz" rtlCol="0" anchor="ctr">
            <a:normAutofit/>
            <a:scene3d>
              <a:camera prst="orthographicFront"/>
              <a:lightRig rig="soft" dir="t"/>
            </a:scene3d>
            <a:sp3d prstMaterial="softEdge">
              <a:bevelT w="25400" h="25400"/>
            </a:sp3d>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4100" b="1" i="0" u="none" strike="noStrike" kern="1200" cap="none" spc="0" normalizeH="0" baseline="0" noProof="0" dirty="0">
                <a:ln>
                  <a:noFill/>
                </a:ln>
                <a:effectLst>
                  <a:outerShdw blurRad="31750" dist="25400" dir="5400000" algn="tl" rotWithShape="0">
                    <a:srgbClr val="000000">
                      <a:alpha val="25000"/>
                    </a:srgbClr>
                  </a:outerShdw>
                </a:effectLst>
                <a:uLnTx/>
                <a:uFillTx/>
                <a:latin typeface="+mj-lt"/>
                <a:ea typeface="+mj-ea"/>
                <a:cs typeface="+mj-cs"/>
              </a:rPr>
              <a:t>Idea – Theme</a:t>
            </a:r>
          </a:p>
        </p:txBody>
      </p:sp>
      <p:sp>
        <p:nvSpPr>
          <p:cNvPr id="5" name="Content Placeholder 1"/>
          <p:cNvSpPr txBox="1">
            <a:spLocks/>
          </p:cNvSpPr>
          <p:nvPr/>
        </p:nvSpPr>
        <p:spPr>
          <a:xfrm>
            <a:off x="512618" y="5325964"/>
            <a:ext cx="8229600" cy="1261872"/>
          </a:xfrm>
          <a:prstGeom prst="rect">
            <a:avLst/>
          </a:prstGeom>
        </p:spPr>
        <p:txBody>
          <a:bodyPr vert="horz">
            <a:normAutofit/>
          </a:bodyPr>
          <a:lstStyle/>
          <a:p>
            <a:pPr marL="365760" marR="0" lvl="0" indent="-256032" algn="l" defTabSz="914400" rtl="0" eaLnBrk="1" fontAlgn="auto" latinLnBrk="0" hangingPunct="1">
              <a:lnSpc>
                <a:spcPct val="100000"/>
              </a:lnSpc>
              <a:spcBef>
                <a:spcPts val="400"/>
              </a:spcBef>
              <a:spcAft>
                <a:spcPts val="0"/>
              </a:spcAft>
              <a:buClr>
                <a:schemeClr val="accent1"/>
              </a:buClr>
              <a:buSzPct val="68000"/>
              <a:buFont typeface="Wingdings 3"/>
              <a:buChar char=""/>
              <a:tabLst/>
              <a:defRPr/>
            </a:pPr>
            <a:r>
              <a:rPr kumimoji="0" lang="en-US" sz="2700" b="0" i="0" u="none" strike="noStrike" kern="1200" cap="none" spc="0" normalizeH="0" noProof="0" dirty="0" smtClean="0">
                <a:ln>
                  <a:noFill/>
                </a:ln>
                <a:solidFill>
                  <a:schemeClr val="bg2">
                    <a:lumMod val="10000"/>
                  </a:schemeClr>
                </a:solidFill>
                <a:effectLst/>
                <a:uLnTx/>
                <a:uFillTx/>
                <a:latin typeface="+mn-lt"/>
                <a:ea typeface="+mn-ea"/>
                <a:cs typeface="+mn-cs"/>
              </a:rPr>
              <a:t>Service</a:t>
            </a:r>
            <a:r>
              <a:rPr kumimoji="0" lang="en-US" sz="2700" b="0" i="0" u="none" strike="noStrike" kern="1200" cap="none" spc="0" normalizeH="0" noProof="0" dirty="0" smtClean="0">
                <a:ln>
                  <a:noFill/>
                </a:ln>
                <a:solidFill>
                  <a:schemeClr val="bg1">
                    <a:lumMod val="75000"/>
                  </a:schemeClr>
                </a:solidFill>
                <a:effectLst/>
                <a:uLnTx/>
                <a:uFillTx/>
                <a:latin typeface="+mn-lt"/>
                <a:ea typeface="+mn-ea"/>
                <a:cs typeface="+mn-cs"/>
              </a:rPr>
              <a:t> </a:t>
            </a:r>
            <a:r>
              <a:rPr kumimoji="0" lang="en-US" sz="2700" b="0" i="0" u="none" strike="noStrike" kern="1200" cap="none" spc="0" normalizeH="0" baseline="0" noProof="0" dirty="0" smtClean="0">
                <a:ln>
                  <a:noFill/>
                </a:ln>
                <a:solidFill>
                  <a:schemeClr val="bg1">
                    <a:lumMod val="75000"/>
                  </a:schemeClr>
                </a:solidFill>
                <a:effectLst/>
                <a:uLnTx/>
                <a:uFillTx/>
                <a:latin typeface="+mn-lt"/>
                <a:ea typeface="+mn-ea"/>
                <a:cs typeface="+mn-cs"/>
              </a:rPr>
              <a:t> </a:t>
            </a:r>
            <a:endParaRPr kumimoji="0" lang="en-US" sz="2700" b="0" i="0" u="none" strike="noStrike" kern="1200" cap="none" spc="0" normalizeH="0" baseline="0" noProof="0" dirty="0">
              <a:ln>
                <a:noFill/>
              </a:ln>
              <a:solidFill>
                <a:schemeClr val="bg1">
                  <a:lumMod val="75000"/>
                </a:schemeClr>
              </a:solidFill>
              <a:effectLst/>
              <a:uLnTx/>
              <a:uFillTx/>
              <a:latin typeface="+mn-lt"/>
              <a:ea typeface="+mn-ea"/>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481329"/>
            <a:ext cx="8229600" cy="1719072"/>
          </a:xfrm>
        </p:spPr>
        <p:txBody>
          <a:bodyPr>
            <a:normAutofit fontScale="70000" lnSpcReduction="20000"/>
          </a:bodyPr>
          <a:lstStyle/>
          <a:p>
            <a:r>
              <a:rPr lang="en-US" dirty="0" smtClean="0">
                <a:solidFill>
                  <a:schemeClr val="bg1">
                    <a:lumMod val="75000"/>
                  </a:schemeClr>
                </a:solidFill>
              </a:rPr>
              <a:t>Mainly people facing problem about construction related workers because it can not be easily available for every place and Equipment machinery are also not easil</a:t>
            </a:r>
            <a:r>
              <a:rPr lang="en-US" dirty="0" smtClean="0">
                <a:solidFill>
                  <a:schemeClr val="bg1">
                    <a:lumMod val="75000"/>
                  </a:schemeClr>
                </a:solidFill>
              </a:rPr>
              <a:t>y available for everyone.</a:t>
            </a:r>
          </a:p>
          <a:p>
            <a:r>
              <a:rPr lang="en-US" dirty="0" smtClean="0">
                <a:solidFill>
                  <a:schemeClr val="bg1">
                    <a:lumMod val="75000"/>
                  </a:schemeClr>
                </a:solidFill>
              </a:rPr>
              <a:t>Materials and supplies: from construction materials like cement, steel, bricks, to essential supplies and all type of electrical work. </a:t>
            </a:r>
          </a:p>
          <a:p>
            <a:r>
              <a:rPr lang="en-US" dirty="0" smtClean="0">
                <a:solidFill>
                  <a:schemeClr val="bg1">
                    <a:lumMod val="75000"/>
                  </a:schemeClr>
                </a:solidFill>
              </a:rPr>
              <a:t>These all are the problem facing people related to construction.</a:t>
            </a:r>
          </a:p>
        </p:txBody>
      </p:sp>
      <p:sp>
        <p:nvSpPr>
          <p:cNvPr id="3" name="Title 2"/>
          <p:cNvSpPr>
            <a:spLocks noGrp="1"/>
          </p:cNvSpPr>
          <p:nvPr>
            <p:ph type="title"/>
          </p:nvPr>
        </p:nvSpPr>
        <p:spPr/>
        <p:txBody>
          <a:bodyPr/>
          <a:lstStyle/>
          <a:p>
            <a:r>
              <a:rPr lang="en-US" dirty="0"/>
              <a:t>Problem</a:t>
            </a:r>
          </a:p>
        </p:txBody>
      </p:sp>
      <p:sp>
        <p:nvSpPr>
          <p:cNvPr id="4" name="Title 2"/>
          <p:cNvSpPr txBox="1">
            <a:spLocks/>
          </p:cNvSpPr>
          <p:nvPr/>
        </p:nvSpPr>
        <p:spPr>
          <a:xfrm>
            <a:off x="609600" y="2971800"/>
            <a:ext cx="8229600" cy="1143000"/>
          </a:xfrm>
          <a:prstGeom prst="rect">
            <a:avLst/>
          </a:prstGeom>
        </p:spPr>
        <p:txBody>
          <a:bodyPr vert="horz" rtlCol="0" anchor="ctr">
            <a:normAutofit/>
            <a:scene3d>
              <a:camera prst="orthographicFront"/>
              <a:lightRig rig="soft" dir="t"/>
            </a:scene3d>
            <a:sp3d prstMaterial="softEdge">
              <a:bevelT w="25400" h="25400"/>
            </a:sp3d>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US" sz="4100" b="1" i="0" u="none" strike="noStrike" kern="1200" cap="none" spc="0" normalizeH="0" baseline="0" noProof="0" dirty="0">
                <a:ln>
                  <a:noFill/>
                </a:ln>
                <a:solidFill>
                  <a:schemeClr val="tx2"/>
                </a:solidFill>
                <a:effectLst>
                  <a:outerShdw blurRad="31750" dist="25400" dir="5400000" algn="tl" rotWithShape="0">
                    <a:srgbClr val="000000">
                      <a:alpha val="25000"/>
                    </a:srgbClr>
                  </a:outerShdw>
                </a:effectLst>
                <a:uLnTx/>
                <a:uFillTx/>
                <a:latin typeface="+mj-lt"/>
                <a:ea typeface="+mj-ea"/>
                <a:cs typeface="+mj-cs"/>
              </a:rPr>
              <a:t>Solution</a:t>
            </a:r>
          </a:p>
        </p:txBody>
      </p:sp>
      <p:sp>
        <p:nvSpPr>
          <p:cNvPr id="5" name="Content Placeholder 1"/>
          <p:cNvSpPr txBox="1">
            <a:spLocks/>
          </p:cNvSpPr>
          <p:nvPr/>
        </p:nvSpPr>
        <p:spPr>
          <a:xfrm>
            <a:off x="533400" y="4038600"/>
            <a:ext cx="8229600" cy="1719072"/>
          </a:xfrm>
          <a:prstGeom prst="rect">
            <a:avLst/>
          </a:prstGeom>
        </p:spPr>
        <p:txBody>
          <a:bodyPr vert="horz">
            <a:normAutofit fontScale="62500" lnSpcReduction="20000"/>
          </a:bodyPr>
          <a:lstStyle/>
          <a:p>
            <a:pPr marL="365760" marR="0" lvl="0" indent="-256032" algn="l" defTabSz="914400" rtl="0" eaLnBrk="1" fontAlgn="auto" latinLnBrk="0" hangingPunct="1">
              <a:lnSpc>
                <a:spcPct val="100000"/>
              </a:lnSpc>
              <a:spcBef>
                <a:spcPts val="400"/>
              </a:spcBef>
              <a:spcAft>
                <a:spcPts val="0"/>
              </a:spcAft>
              <a:buClr>
                <a:schemeClr val="accent1"/>
              </a:buClr>
              <a:buSzPct val="68000"/>
              <a:buFont typeface="Wingdings 3"/>
              <a:buChar char=""/>
              <a:tabLst/>
              <a:defRPr/>
            </a:pPr>
            <a:r>
              <a:rPr lang="en-US" sz="2700" dirty="0" smtClean="0">
                <a:solidFill>
                  <a:schemeClr val="bg1">
                    <a:lumMod val="75000"/>
                  </a:schemeClr>
                </a:solidFill>
              </a:rPr>
              <a:t>We provide a comprehensive selection of construction equipment and machinery on rent. </a:t>
            </a:r>
          </a:p>
          <a:p>
            <a:pPr marL="365760" marR="0" lvl="0" indent="-256032" algn="l" defTabSz="914400" rtl="0" eaLnBrk="1" fontAlgn="auto" latinLnBrk="0" hangingPunct="1">
              <a:lnSpc>
                <a:spcPct val="100000"/>
              </a:lnSpc>
              <a:spcBef>
                <a:spcPts val="400"/>
              </a:spcBef>
              <a:spcAft>
                <a:spcPts val="0"/>
              </a:spcAft>
              <a:buClr>
                <a:schemeClr val="accent1"/>
              </a:buClr>
              <a:buSzPct val="68000"/>
              <a:buFont typeface="Wingdings 3"/>
              <a:buChar char=""/>
              <a:tabLst/>
              <a:defRPr/>
            </a:pPr>
            <a:r>
              <a:rPr kumimoji="0" lang="en-US" sz="2700" b="0" i="0" u="none" strike="noStrike" kern="1200" cap="none" spc="0" normalizeH="0" noProof="0" dirty="0" err="1" smtClean="0">
                <a:ln>
                  <a:noFill/>
                </a:ln>
                <a:solidFill>
                  <a:schemeClr val="bg1">
                    <a:lumMod val="75000"/>
                  </a:schemeClr>
                </a:solidFill>
                <a:effectLst/>
                <a:uLnTx/>
                <a:uFillTx/>
                <a:latin typeface="+mn-lt"/>
                <a:ea typeface="+mn-ea"/>
                <a:cs typeface="+mn-cs"/>
              </a:rPr>
              <a:t>Skille</a:t>
            </a:r>
            <a:r>
              <a:rPr lang="en-US" sz="2700" dirty="0" smtClean="0">
                <a:solidFill>
                  <a:schemeClr val="bg1">
                    <a:lumMod val="75000"/>
                  </a:schemeClr>
                </a:solidFill>
              </a:rPr>
              <a:t>d labor :</a:t>
            </a:r>
            <a:r>
              <a:rPr kumimoji="0" lang="en-US" sz="2700" b="0" i="0" u="none" strike="noStrike" kern="1200" cap="none" spc="0" normalizeH="0" noProof="0" dirty="0" smtClean="0">
                <a:ln>
                  <a:noFill/>
                </a:ln>
                <a:solidFill>
                  <a:schemeClr val="bg1">
                    <a:lumMod val="75000"/>
                  </a:schemeClr>
                </a:solidFill>
                <a:effectLst/>
                <a:uLnTx/>
                <a:uFillTx/>
                <a:latin typeface="+mn-lt"/>
                <a:ea typeface="+mn-ea"/>
                <a:cs typeface="+mn-cs"/>
              </a:rPr>
              <a:t> we can connect you with skilled and experienced construction workers, including architects.</a:t>
            </a:r>
          </a:p>
          <a:p>
            <a:pPr marL="365760" indent="-256032">
              <a:spcBef>
                <a:spcPts val="400"/>
              </a:spcBef>
              <a:buClr>
                <a:schemeClr val="accent1"/>
              </a:buClr>
              <a:buSzPct val="68000"/>
              <a:buFont typeface="Wingdings 3"/>
              <a:buChar char=""/>
              <a:defRPr/>
            </a:pPr>
            <a:r>
              <a:rPr lang="en-US" sz="2800" dirty="0">
                <a:solidFill>
                  <a:schemeClr val="bg1">
                    <a:lumMod val="75000"/>
                  </a:schemeClr>
                </a:solidFill>
              </a:rPr>
              <a:t>We are connected people any time for any work related with construction we reach every </a:t>
            </a:r>
            <a:r>
              <a:rPr lang="en-US" sz="2800" dirty="0" smtClean="0">
                <a:solidFill>
                  <a:schemeClr val="bg1">
                    <a:lumMod val="75000"/>
                  </a:schemeClr>
                </a:solidFill>
              </a:rPr>
              <a:t>where with the help of website, App queries and also connected with phone.</a:t>
            </a:r>
            <a:endParaRPr lang="en-US" sz="2800" dirty="0">
              <a:solidFill>
                <a:schemeClr val="bg1">
                  <a:lumMod val="75000"/>
                </a:schemeClr>
              </a:solidFill>
            </a:endParaRPr>
          </a:p>
          <a:p>
            <a:pPr marL="365760" marR="0" lvl="0" indent="-256032" algn="l" defTabSz="914400" rtl="0" eaLnBrk="1" fontAlgn="auto" latinLnBrk="0" hangingPunct="1">
              <a:lnSpc>
                <a:spcPct val="100000"/>
              </a:lnSpc>
              <a:spcBef>
                <a:spcPts val="400"/>
              </a:spcBef>
              <a:spcAft>
                <a:spcPts val="0"/>
              </a:spcAft>
              <a:buClr>
                <a:schemeClr val="accent1"/>
              </a:buClr>
              <a:buSzPct val="68000"/>
              <a:buFont typeface="Wingdings 3"/>
              <a:buChar char=""/>
              <a:tabLst/>
              <a:defRPr/>
            </a:pPr>
            <a:endParaRPr kumimoji="0" lang="en-US" sz="2700" b="0" i="0" u="none" strike="noStrike" kern="1200" cap="none" spc="0" normalizeH="0" baseline="0" noProof="0" dirty="0">
              <a:ln>
                <a:noFill/>
              </a:ln>
              <a:solidFill>
                <a:schemeClr val="bg1">
                  <a:lumMod val="75000"/>
                </a:schemeClr>
              </a:solidFill>
              <a:effectLst/>
              <a:uLnTx/>
              <a:uFillTx/>
              <a:latin typeface="+mn-lt"/>
              <a:ea typeface="+mn-ea"/>
              <a:cs typeface="+mn-c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62500" lnSpcReduction="20000"/>
          </a:bodyPr>
          <a:lstStyle/>
          <a:p>
            <a:r>
              <a:rPr lang="en-US" dirty="0" smtClean="0">
                <a:solidFill>
                  <a:schemeClr val="bg1">
                    <a:lumMod val="75000"/>
                  </a:schemeClr>
                </a:solidFill>
              </a:rPr>
              <a:t>Aim: our aim is to deliver exceptional construction projects that exceed client expectations, while maintaining a </a:t>
            </a:r>
            <a:r>
              <a:rPr lang="en-US" dirty="0" smtClean="0">
                <a:solidFill>
                  <a:schemeClr val="bg1">
                    <a:lumMod val="75000"/>
                  </a:schemeClr>
                </a:solidFill>
              </a:rPr>
              <a:t>strong focus on safety, sustainability, and cost effectiveness. </a:t>
            </a:r>
          </a:p>
          <a:p>
            <a:r>
              <a:rPr lang="en-US" dirty="0" smtClean="0">
                <a:solidFill>
                  <a:schemeClr val="bg1">
                    <a:lumMod val="75000"/>
                  </a:schemeClr>
                </a:solidFill>
              </a:rPr>
              <a:t>Vision: to be a leadin</a:t>
            </a:r>
            <a:r>
              <a:rPr lang="en-US" dirty="0" smtClean="0">
                <a:solidFill>
                  <a:schemeClr val="bg1">
                    <a:lumMod val="75000"/>
                  </a:schemeClr>
                </a:solidFill>
              </a:rPr>
              <a:t>g provider of high quality construction services known for our commitment to excellence innovation and client satisfaction.</a:t>
            </a:r>
          </a:p>
          <a:p>
            <a:r>
              <a:rPr lang="en-US" sz="3200" b="1" dirty="0" smtClean="0">
                <a:solidFill>
                  <a:schemeClr val="bg1">
                    <a:lumMod val="75000"/>
                  </a:schemeClr>
                </a:solidFill>
              </a:rPr>
              <a:t>Goals</a:t>
            </a:r>
            <a:r>
              <a:rPr lang="en-US" dirty="0" smtClean="0">
                <a:solidFill>
                  <a:schemeClr val="bg1">
                    <a:lumMod val="75000"/>
                  </a:schemeClr>
                </a:solidFill>
              </a:rPr>
              <a:t> :</a:t>
            </a:r>
          </a:p>
          <a:p>
            <a:r>
              <a:rPr lang="en-US" dirty="0" smtClean="0">
                <a:solidFill>
                  <a:schemeClr val="bg1">
                    <a:lumMod val="75000"/>
                  </a:schemeClr>
                </a:solidFill>
              </a:rPr>
              <a:t>1. customers satisfaction: achieve a high level of customer satisfaction by consistently delivering project on time within budget and to the highest quality standard.</a:t>
            </a:r>
          </a:p>
          <a:p>
            <a:r>
              <a:rPr lang="en-US" dirty="0" smtClean="0">
                <a:solidFill>
                  <a:schemeClr val="bg1">
                    <a:lumMod val="75000"/>
                  </a:schemeClr>
                </a:solidFill>
              </a:rPr>
              <a:t>2. innovation and technology : embrace innovation and leverage cutting edge technologies to improve construction processes </a:t>
            </a:r>
            <a:r>
              <a:rPr lang="en-US" dirty="0">
                <a:solidFill>
                  <a:schemeClr val="bg1">
                    <a:lumMod val="75000"/>
                  </a:schemeClr>
                </a:solidFill>
              </a:rPr>
              <a:t>e</a:t>
            </a:r>
            <a:r>
              <a:rPr lang="en-US" dirty="0" smtClean="0">
                <a:solidFill>
                  <a:schemeClr val="bg1">
                    <a:lumMod val="75000"/>
                  </a:schemeClr>
                </a:solidFill>
              </a:rPr>
              <a:t>nhance efficiency and provide added value to our client.</a:t>
            </a:r>
          </a:p>
          <a:p>
            <a:r>
              <a:rPr lang="en-US" dirty="0" smtClean="0">
                <a:solidFill>
                  <a:schemeClr val="bg1">
                    <a:lumMod val="75000"/>
                  </a:schemeClr>
                </a:solidFill>
              </a:rPr>
              <a:t>3. Market expansion : identify and pursue opportunity for strategic growth and market expansion both geographically and </a:t>
            </a:r>
            <a:r>
              <a:rPr lang="en-US" dirty="0" err="1" smtClean="0">
                <a:solidFill>
                  <a:schemeClr val="bg1">
                    <a:lumMod val="75000"/>
                  </a:schemeClr>
                </a:solidFill>
              </a:rPr>
              <a:t>interm</a:t>
            </a:r>
            <a:r>
              <a:rPr lang="en-US" dirty="0" err="1" smtClean="0">
                <a:solidFill>
                  <a:schemeClr val="bg1">
                    <a:lumMod val="75000"/>
                  </a:schemeClr>
                </a:solidFill>
              </a:rPr>
              <a:t>s</a:t>
            </a:r>
            <a:r>
              <a:rPr lang="en-US" dirty="0" smtClean="0">
                <a:solidFill>
                  <a:schemeClr val="bg1">
                    <a:lumMod val="75000"/>
                  </a:schemeClr>
                </a:solidFill>
              </a:rPr>
              <a:t> of project complexity and size.</a:t>
            </a:r>
          </a:p>
          <a:p>
            <a:r>
              <a:rPr lang="en-US" dirty="0" smtClean="0">
                <a:solidFill>
                  <a:schemeClr val="bg1">
                    <a:lumMod val="75000"/>
                  </a:schemeClr>
                </a:solidFill>
              </a:rPr>
              <a:t>4. collaborative partnership : build strong long term relationship with client sub contractor suppliers and othe</a:t>
            </a:r>
            <a:r>
              <a:rPr lang="en-US" dirty="0" smtClean="0">
                <a:solidFill>
                  <a:schemeClr val="bg1">
                    <a:lumMod val="75000"/>
                  </a:schemeClr>
                </a:solidFill>
              </a:rPr>
              <a:t>r stake holders based on trust integrity and collaboration.</a:t>
            </a:r>
            <a:endParaRPr lang="en-US" dirty="0">
              <a:solidFill>
                <a:schemeClr val="bg1">
                  <a:lumMod val="75000"/>
                </a:schemeClr>
              </a:solidFill>
            </a:endParaRPr>
          </a:p>
        </p:txBody>
      </p:sp>
      <p:sp>
        <p:nvSpPr>
          <p:cNvPr id="3" name="Title 2"/>
          <p:cNvSpPr>
            <a:spLocks noGrp="1"/>
          </p:cNvSpPr>
          <p:nvPr>
            <p:ph type="title"/>
          </p:nvPr>
        </p:nvSpPr>
        <p:spPr/>
        <p:txBody>
          <a:bodyPr/>
          <a:lstStyle/>
          <a:p>
            <a:r>
              <a:rPr lang="en-US" dirty="0"/>
              <a:t>Aim/Vision/Goal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77500" lnSpcReduction="20000"/>
          </a:bodyPr>
          <a:lstStyle/>
          <a:p>
            <a:r>
              <a:rPr lang="en-US" dirty="0" smtClean="0">
                <a:solidFill>
                  <a:schemeClr val="bg1">
                    <a:lumMod val="75000"/>
                  </a:schemeClr>
                </a:solidFill>
              </a:rPr>
              <a:t>We provide typically offers a wide range of services related to building, renovating, and maintaining structures. Rental facilities machinery skilled labor.</a:t>
            </a:r>
          </a:p>
          <a:p>
            <a:pPr marL="624078" indent="-514350">
              <a:buFont typeface="+mj-lt"/>
              <a:buAutoNum type="arabicPeriod"/>
            </a:pPr>
            <a:endParaRPr lang="en-US" dirty="0">
              <a:solidFill>
                <a:schemeClr val="bg1">
                  <a:lumMod val="75000"/>
                </a:schemeClr>
              </a:solidFill>
            </a:endParaRPr>
          </a:p>
          <a:p>
            <a:pPr marL="624078" indent="-514350">
              <a:buFont typeface="+mj-lt"/>
              <a:buAutoNum type="arabicPeriod"/>
            </a:pPr>
            <a:r>
              <a:rPr lang="en-US" dirty="0" smtClean="0">
                <a:solidFill>
                  <a:schemeClr val="bg1">
                    <a:lumMod val="75000"/>
                  </a:schemeClr>
                </a:solidFill>
              </a:rPr>
              <a:t>New construction : We handle the entire process of building new structures, including residential homes, commercial buildings and industrial facilities. Also handle tasks such as site preparation foundation construction, framing, electrical and plumbing installation and finishing works.</a:t>
            </a:r>
            <a:endParaRPr lang="en-US" dirty="0">
              <a:solidFill>
                <a:schemeClr val="bg1">
                  <a:lumMod val="75000"/>
                </a:schemeClr>
              </a:solidFill>
            </a:endParaRPr>
          </a:p>
          <a:p>
            <a:pPr marL="624078" indent="-514350">
              <a:buFont typeface="+mj-lt"/>
              <a:buAutoNum type="arabicPeriod"/>
            </a:pPr>
            <a:r>
              <a:rPr lang="en-US" dirty="0" smtClean="0">
                <a:solidFill>
                  <a:schemeClr val="bg1">
                    <a:lumMod val="75000"/>
                  </a:schemeClr>
                </a:solidFill>
              </a:rPr>
              <a:t>Renovation and Remodeling.</a:t>
            </a:r>
            <a:endParaRPr lang="en-US" dirty="0">
              <a:solidFill>
                <a:schemeClr val="bg1">
                  <a:lumMod val="75000"/>
                </a:schemeClr>
              </a:solidFill>
            </a:endParaRPr>
          </a:p>
          <a:p>
            <a:pPr marL="624078" indent="-514350">
              <a:buFont typeface="+mj-lt"/>
              <a:buAutoNum type="arabicPeriod"/>
            </a:pPr>
            <a:r>
              <a:rPr lang="en-US" dirty="0" smtClean="0">
                <a:solidFill>
                  <a:schemeClr val="bg1">
                    <a:lumMod val="75000"/>
                  </a:schemeClr>
                </a:solidFill>
              </a:rPr>
              <a:t>General construction.</a:t>
            </a:r>
            <a:endParaRPr lang="en-US" dirty="0">
              <a:solidFill>
                <a:schemeClr val="bg1">
                  <a:lumMod val="75000"/>
                </a:schemeClr>
              </a:solidFill>
            </a:endParaRPr>
          </a:p>
          <a:p>
            <a:pPr marL="624078" indent="-514350">
              <a:buFont typeface="+mj-lt"/>
              <a:buAutoNum type="arabicPeriod"/>
            </a:pPr>
            <a:r>
              <a:rPr lang="en-US" dirty="0" smtClean="0">
                <a:solidFill>
                  <a:schemeClr val="bg1">
                    <a:lumMod val="75000"/>
                  </a:schemeClr>
                </a:solidFill>
              </a:rPr>
              <a:t>Structural work.</a:t>
            </a:r>
          </a:p>
          <a:p>
            <a:pPr marL="624078" indent="-514350">
              <a:buFont typeface="+mj-lt"/>
              <a:buAutoNum type="arabicPeriod"/>
            </a:pPr>
            <a:r>
              <a:rPr lang="en-US" dirty="0" smtClean="0">
                <a:solidFill>
                  <a:schemeClr val="bg1">
                    <a:lumMod val="75000"/>
                  </a:schemeClr>
                </a:solidFill>
              </a:rPr>
              <a:t>Road work.</a:t>
            </a:r>
          </a:p>
          <a:p>
            <a:pPr marL="624078" indent="-514350">
              <a:buFont typeface="+mj-lt"/>
              <a:buAutoNum type="arabicPeriod"/>
            </a:pPr>
            <a:r>
              <a:rPr lang="en-US" dirty="0" smtClean="0">
                <a:solidFill>
                  <a:schemeClr val="bg1">
                    <a:lumMod val="75000"/>
                  </a:schemeClr>
                </a:solidFill>
              </a:rPr>
              <a:t>Interior and Exterior Finishes. ETC………..</a:t>
            </a:r>
            <a:endParaRPr lang="en-US" dirty="0">
              <a:solidFill>
                <a:schemeClr val="bg1">
                  <a:lumMod val="75000"/>
                </a:schemeClr>
              </a:solidFill>
            </a:endParaRPr>
          </a:p>
        </p:txBody>
      </p:sp>
      <p:sp>
        <p:nvSpPr>
          <p:cNvPr id="3" name="Title 2"/>
          <p:cNvSpPr>
            <a:spLocks noGrp="1"/>
          </p:cNvSpPr>
          <p:nvPr>
            <p:ph type="title"/>
          </p:nvPr>
        </p:nvSpPr>
        <p:spPr/>
        <p:txBody>
          <a:bodyPr/>
          <a:lstStyle/>
          <a:p>
            <a:r>
              <a:rPr lang="en-US" dirty="0"/>
              <a:t>Services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20000"/>
          </a:bodyPr>
          <a:lstStyle/>
          <a:p>
            <a:r>
              <a:rPr lang="en-US" dirty="0" smtClean="0">
                <a:solidFill>
                  <a:schemeClr val="bg1">
                    <a:lumMod val="75000"/>
                  </a:schemeClr>
                </a:solidFill>
              </a:rPr>
              <a:t>Competitors can vary depending on the specific services and markets. we provide all the facilities, services, also equipment machinery, skilled labor on rent. </a:t>
            </a:r>
          </a:p>
          <a:p>
            <a:r>
              <a:rPr lang="en-US" dirty="0" smtClean="0">
                <a:solidFill>
                  <a:schemeClr val="bg1">
                    <a:lumMod val="75000"/>
                  </a:schemeClr>
                </a:solidFill>
              </a:rPr>
              <a:t>As for target group, we focus on specific customer segments depending on there expertise and offerings. We target residential homeowners, commercial property developers, government entities, and infrastructure projects.</a:t>
            </a:r>
          </a:p>
          <a:p>
            <a:endParaRPr lang="en-US" dirty="0">
              <a:solidFill>
                <a:schemeClr val="bg1">
                  <a:lumMod val="75000"/>
                </a:schemeClr>
              </a:solidFill>
            </a:endParaRPr>
          </a:p>
          <a:p>
            <a:pPr marL="109728" indent="0">
              <a:buNone/>
            </a:pPr>
            <a:r>
              <a:rPr lang="en-US" dirty="0" smtClean="0">
                <a:solidFill>
                  <a:schemeClr val="bg1">
                    <a:lumMod val="75000"/>
                  </a:schemeClr>
                </a:solidFill>
              </a:rPr>
              <a:t>We are handle all the problems related to work and searching, focusing for new idea for grow our company.</a:t>
            </a:r>
            <a:endParaRPr lang="en-US" dirty="0">
              <a:solidFill>
                <a:schemeClr val="bg1">
                  <a:lumMod val="75000"/>
                </a:schemeClr>
              </a:solidFill>
            </a:endParaRPr>
          </a:p>
          <a:p>
            <a:pPr marL="109728" indent="0">
              <a:buNone/>
            </a:pPr>
            <a:endParaRPr lang="en-US" dirty="0"/>
          </a:p>
        </p:txBody>
      </p:sp>
      <p:sp>
        <p:nvSpPr>
          <p:cNvPr id="3" name="Title 2"/>
          <p:cNvSpPr>
            <a:spLocks noGrp="1"/>
          </p:cNvSpPr>
          <p:nvPr>
            <p:ph type="title"/>
          </p:nvPr>
        </p:nvSpPr>
        <p:spPr/>
        <p:txBody>
          <a:bodyPr/>
          <a:lstStyle/>
          <a:p>
            <a:r>
              <a:rPr lang="en-US" dirty="0"/>
              <a:t>Competitor or Target Group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lnSpcReduction="10000"/>
          </a:bodyPr>
          <a:lstStyle/>
          <a:p>
            <a:r>
              <a:rPr lang="en-US" dirty="0" smtClean="0">
                <a:solidFill>
                  <a:schemeClr val="bg1">
                    <a:lumMod val="75000"/>
                  </a:schemeClr>
                </a:solidFill>
              </a:rPr>
              <a:t>Contracts and Bidding: we can participate in bidding processes to secure contracts for construction projects. </a:t>
            </a:r>
          </a:p>
          <a:p>
            <a:r>
              <a:rPr lang="en-US" dirty="0" smtClean="0">
                <a:solidFill>
                  <a:schemeClr val="bg1">
                    <a:lumMod val="75000"/>
                  </a:schemeClr>
                </a:solidFill>
              </a:rPr>
              <a:t>Example for 5000Sft Building with all the facilities included. Rough idea this is not actual estimate because it is also depending upon client demand.</a:t>
            </a:r>
            <a:endParaRPr lang="en-US" dirty="0">
              <a:solidFill>
                <a:schemeClr val="bg1">
                  <a:lumMod val="75000"/>
                </a:schemeClr>
              </a:solidFill>
            </a:endParaRPr>
          </a:p>
          <a:p>
            <a:endParaRPr lang="en-US" dirty="0">
              <a:solidFill>
                <a:schemeClr val="bg1">
                  <a:lumMod val="75000"/>
                </a:schemeClr>
              </a:solidFill>
            </a:endParaRPr>
          </a:p>
          <a:p>
            <a:r>
              <a:rPr lang="en-US" dirty="0" smtClean="0">
                <a:solidFill>
                  <a:schemeClr val="bg1">
                    <a:lumMod val="75000"/>
                  </a:schemeClr>
                </a:solidFill>
              </a:rPr>
              <a:t>Service Cost=90lac</a:t>
            </a:r>
            <a:endParaRPr lang="en-US" dirty="0">
              <a:solidFill>
                <a:schemeClr val="bg1">
                  <a:lumMod val="75000"/>
                </a:schemeClr>
              </a:solidFill>
            </a:endParaRPr>
          </a:p>
          <a:p>
            <a:r>
              <a:rPr lang="en-US" dirty="0" smtClean="0">
                <a:solidFill>
                  <a:schemeClr val="bg1">
                    <a:lumMod val="75000"/>
                  </a:schemeClr>
                </a:solidFill>
              </a:rPr>
              <a:t>Expenses</a:t>
            </a:r>
            <a:r>
              <a:rPr lang="en-US" dirty="0">
                <a:solidFill>
                  <a:schemeClr val="bg1">
                    <a:lumMod val="75000"/>
                  </a:schemeClr>
                </a:solidFill>
              </a:rPr>
              <a:t> </a:t>
            </a:r>
            <a:r>
              <a:rPr lang="en-US" dirty="0" smtClean="0">
                <a:solidFill>
                  <a:schemeClr val="bg1">
                    <a:lumMod val="75000"/>
                  </a:schemeClr>
                </a:solidFill>
              </a:rPr>
              <a:t>=5lac</a:t>
            </a:r>
            <a:endParaRPr lang="en-US" dirty="0">
              <a:solidFill>
                <a:schemeClr val="bg1">
                  <a:lumMod val="75000"/>
                </a:schemeClr>
              </a:solidFill>
            </a:endParaRPr>
          </a:p>
          <a:p>
            <a:r>
              <a:rPr lang="en-US" dirty="0" smtClean="0">
                <a:solidFill>
                  <a:schemeClr val="bg1">
                    <a:lumMod val="75000"/>
                  </a:schemeClr>
                </a:solidFill>
              </a:rPr>
              <a:t>Investment=71lac </a:t>
            </a:r>
          </a:p>
          <a:p>
            <a:r>
              <a:rPr lang="en-US" dirty="0" smtClean="0">
                <a:solidFill>
                  <a:schemeClr val="bg1">
                    <a:lumMod val="75000"/>
                  </a:schemeClr>
                </a:solidFill>
              </a:rPr>
              <a:t>Profit= 9lac</a:t>
            </a:r>
            <a:endParaRPr lang="en-US" dirty="0">
              <a:solidFill>
                <a:schemeClr val="bg1">
                  <a:lumMod val="75000"/>
                </a:schemeClr>
              </a:solidFill>
            </a:endParaRPr>
          </a:p>
        </p:txBody>
      </p:sp>
      <p:sp>
        <p:nvSpPr>
          <p:cNvPr id="3" name="Title 2"/>
          <p:cNvSpPr>
            <a:spLocks noGrp="1"/>
          </p:cNvSpPr>
          <p:nvPr>
            <p:ph type="title"/>
          </p:nvPr>
        </p:nvSpPr>
        <p:spPr/>
        <p:txBody>
          <a:bodyPr/>
          <a:lstStyle/>
          <a:p>
            <a:r>
              <a:rPr lang="en-US" dirty="0"/>
              <a:t>Revenue or Profitability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55000" lnSpcReduction="20000"/>
          </a:bodyPr>
          <a:lstStyle/>
          <a:p>
            <a:pPr marL="109728" indent="0">
              <a:buNone/>
            </a:pPr>
            <a:endParaRPr lang="en-US" dirty="0">
              <a:solidFill>
                <a:schemeClr val="bg1">
                  <a:lumMod val="75000"/>
                </a:schemeClr>
              </a:solidFill>
            </a:endParaRPr>
          </a:p>
          <a:p>
            <a:r>
              <a:rPr lang="en-US" dirty="0" smtClean="0">
                <a:solidFill>
                  <a:schemeClr val="bg1">
                    <a:lumMod val="75000"/>
                  </a:schemeClr>
                </a:solidFill>
              </a:rPr>
              <a:t>Scalability: By investing in scalable practices, such as streamlined processes, technology integration and workforce management our company can enhance productivity and accommodate expanding operations.</a:t>
            </a:r>
            <a:endParaRPr lang="en-US" dirty="0">
              <a:solidFill>
                <a:schemeClr val="bg1">
                  <a:lumMod val="75000"/>
                </a:schemeClr>
              </a:solidFill>
            </a:endParaRPr>
          </a:p>
          <a:p>
            <a:r>
              <a:rPr lang="en-US" dirty="0">
                <a:solidFill>
                  <a:schemeClr val="bg1">
                    <a:lumMod val="75000"/>
                  </a:schemeClr>
                </a:solidFill>
              </a:rPr>
              <a:t>Social </a:t>
            </a:r>
            <a:r>
              <a:rPr lang="en-US" dirty="0" smtClean="0">
                <a:solidFill>
                  <a:schemeClr val="bg1">
                    <a:lumMod val="75000"/>
                  </a:schemeClr>
                </a:solidFill>
              </a:rPr>
              <a:t>Impact:</a:t>
            </a:r>
          </a:p>
          <a:p>
            <a:pPr marL="624078" indent="-514350">
              <a:buAutoNum type="arabicPeriod"/>
            </a:pPr>
            <a:r>
              <a:rPr lang="en-US" dirty="0" smtClean="0">
                <a:solidFill>
                  <a:schemeClr val="bg1">
                    <a:lumMod val="75000"/>
                  </a:schemeClr>
                </a:solidFill>
              </a:rPr>
              <a:t>Job creation.</a:t>
            </a:r>
          </a:p>
          <a:p>
            <a:pPr marL="624078" indent="-514350">
              <a:buAutoNum type="arabicPeriod"/>
            </a:pPr>
            <a:r>
              <a:rPr lang="en-US" dirty="0" smtClean="0">
                <a:solidFill>
                  <a:schemeClr val="bg1">
                    <a:lumMod val="75000"/>
                  </a:schemeClr>
                </a:solidFill>
              </a:rPr>
              <a:t>Infrastructure Development.</a:t>
            </a:r>
          </a:p>
          <a:p>
            <a:pPr marL="624078" indent="-514350">
              <a:buAutoNum type="arabicPeriod"/>
            </a:pPr>
            <a:r>
              <a:rPr lang="en-US" dirty="0" smtClean="0">
                <a:solidFill>
                  <a:schemeClr val="bg1">
                    <a:lumMod val="75000"/>
                  </a:schemeClr>
                </a:solidFill>
              </a:rPr>
              <a:t>Environmental Sustainability.</a:t>
            </a:r>
          </a:p>
          <a:p>
            <a:pPr marL="624078" indent="-514350">
              <a:buAutoNum type="arabicPeriod"/>
            </a:pPr>
            <a:r>
              <a:rPr lang="en-US" dirty="0" smtClean="0">
                <a:solidFill>
                  <a:schemeClr val="bg1">
                    <a:lumMod val="75000"/>
                  </a:schemeClr>
                </a:solidFill>
              </a:rPr>
              <a:t>Safety and Well being.</a:t>
            </a:r>
          </a:p>
          <a:p>
            <a:pPr marL="624078" indent="-514350">
              <a:buAutoNum type="arabicPeriod"/>
            </a:pPr>
            <a:r>
              <a:rPr lang="en-US" dirty="0" smtClean="0">
                <a:solidFill>
                  <a:schemeClr val="bg1">
                    <a:lumMod val="75000"/>
                  </a:schemeClr>
                </a:solidFill>
              </a:rPr>
              <a:t>Social Initiatives. </a:t>
            </a:r>
            <a:endParaRPr lang="en-US" dirty="0">
              <a:solidFill>
                <a:schemeClr val="bg1">
                  <a:lumMod val="75000"/>
                </a:schemeClr>
              </a:solidFill>
            </a:endParaRPr>
          </a:p>
          <a:p>
            <a:r>
              <a:rPr lang="en-US" dirty="0">
                <a:solidFill>
                  <a:schemeClr val="bg1">
                    <a:lumMod val="75000"/>
                  </a:schemeClr>
                </a:solidFill>
              </a:rPr>
              <a:t>Employment </a:t>
            </a:r>
            <a:r>
              <a:rPr lang="en-US" dirty="0" smtClean="0">
                <a:solidFill>
                  <a:schemeClr val="bg1">
                    <a:lumMod val="75000"/>
                  </a:schemeClr>
                </a:solidFill>
              </a:rPr>
              <a:t>Generation: </a:t>
            </a:r>
          </a:p>
          <a:p>
            <a:pPr marL="624078" indent="-514350">
              <a:buAutoNum type="arabicPeriod"/>
            </a:pPr>
            <a:r>
              <a:rPr lang="en-US" dirty="0" smtClean="0">
                <a:solidFill>
                  <a:schemeClr val="bg1">
                    <a:lumMod val="75000"/>
                  </a:schemeClr>
                </a:solidFill>
              </a:rPr>
              <a:t>Increase project volume.</a:t>
            </a:r>
          </a:p>
          <a:p>
            <a:pPr marL="624078" indent="-514350">
              <a:buAutoNum type="arabicPeriod"/>
            </a:pPr>
            <a:r>
              <a:rPr lang="en-US" dirty="0" smtClean="0">
                <a:solidFill>
                  <a:schemeClr val="bg1">
                    <a:lumMod val="75000"/>
                  </a:schemeClr>
                </a:solidFill>
              </a:rPr>
              <a:t>Collaborate with subcontractors.</a:t>
            </a:r>
            <a:endParaRPr lang="en-US" dirty="0">
              <a:solidFill>
                <a:schemeClr val="bg1">
                  <a:lumMod val="75000"/>
                </a:schemeClr>
              </a:solidFill>
            </a:endParaRPr>
          </a:p>
          <a:p>
            <a:r>
              <a:rPr lang="en-US" dirty="0">
                <a:solidFill>
                  <a:schemeClr val="bg1">
                    <a:lumMod val="75000"/>
                  </a:schemeClr>
                </a:solidFill>
              </a:rPr>
              <a:t>Problem </a:t>
            </a:r>
            <a:r>
              <a:rPr lang="en-US" dirty="0" smtClean="0">
                <a:solidFill>
                  <a:schemeClr val="bg1">
                    <a:lumMod val="75000"/>
                  </a:schemeClr>
                </a:solidFill>
              </a:rPr>
              <a:t>Solving:</a:t>
            </a:r>
          </a:p>
          <a:p>
            <a:pPr marL="624078" indent="-514350">
              <a:buAutoNum type="arabicPeriod"/>
            </a:pPr>
            <a:r>
              <a:rPr lang="en-US" dirty="0" smtClean="0">
                <a:solidFill>
                  <a:schemeClr val="bg1">
                    <a:lumMod val="75000"/>
                  </a:schemeClr>
                </a:solidFill>
              </a:rPr>
              <a:t>Identify the problem.</a:t>
            </a:r>
          </a:p>
          <a:p>
            <a:pPr marL="624078" indent="-514350">
              <a:buAutoNum type="arabicPeriod"/>
            </a:pPr>
            <a:r>
              <a:rPr lang="en-US" dirty="0" smtClean="0">
                <a:solidFill>
                  <a:schemeClr val="bg1">
                    <a:lumMod val="75000"/>
                  </a:schemeClr>
                </a:solidFill>
              </a:rPr>
              <a:t>Gather information.</a:t>
            </a:r>
          </a:p>
          <a:p>
            <a:pPr marL="624078" indent="-514350">
              <a:buAutoNum type="arabicPeriod"/>
            </a:pPr>
            <a:r>
              <a:rPr lang="en-US" dirty="0" smtClean="0">
                <a:solidFill>
                  <a:schemeClr val="bg1">
                    <a:lumMod val="75000"/>
                  </a:schemeClr>
                </a:solidFill>
              </a:rPr>
              <a:t>Analyze the situation.</a:t>
            </a:r>
          </a:p>
          <a:p>
            <a:pPr marL="624078" indent="-514350">
              <a:buAutoNum type="arabicPeriod"/>
            </a:pPr>
            <a:r>
              <a:rPr lang="en-US" dirty="0" smtClean="0">
                <a:solidFill>
                  <a:schemeClr val="bg1">
                    <a:lumMod val="75000"/>
                  </a:schemeClr>
                </a:solidFill>
              </a:rPr>
              <a:t>Develop solutions.</a:t>
            </a:r>
          </a:p>
          <a:p>
            <a:pPr marL="624078" indent="-514350">
              <a:buAutoNum type="arabicPeriod"/>
            </a:pPr>
            <a:r>
              <a:rPr lang="en-US" dirty="0" smtClean="0">
                <a:solidFill>
                  <a:schemeClr val="bg1">
                    <a:lumMod val="75000"/>
                  </a:schemeClr>
                </a:solidFill>
              </a:rPr>
              <a:t>Continuous improvement.</a:t>
            </a:r>
            <a:endParaRPr lang="en-US" dirty="0">
              <a:solidFill>
                <a:schemeClr val="bg1">
                  <a:lumMod val="75000"/>
                </a:schemeClr>
              </a:solidFill>
            </a:endParaRPr>
          </a:p>
          <a:p>
            <a:endParaRPr lang="en-US" dirty="0"/>
          </a:p>
        </p:txBody>
      </p:sp>
      <p:sp>
        <p:nvSpPr>
          <p:cNvPr id="3" name="Title 2"/>
          <p:cNvSpPr>
            <a:spLocks noGrp="1"/>
          </p:cNvSpPr>
          <p:nvPr>
            <p:ph type="title"/>
          </p:nvPr>
        </p:nvSpPr>
        <p:spPr/>
        <p:txBody>
          <a:bodyPr/>
          <a:lstStyle/>
          <a:p>
            <a:r>
              <a:rPr lang="en-US" dirty="0"/>
              <a:t>Other Important Remark</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cstate="print">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Title 2"/>
          <p:cNvSpPr>
            <a:spLocks noGrp="1"/>
          </p:cNvSpPr>
          <p:nvPr>
            <p:ph type="title"/>
          </p:nvPr>
        </p:nvSpPr>
        <p:spPr>
          <a:xfrm>
            <a:off x="457200" y="2590800"/>
            <a:ext cx="8229600" cy="1143000"/>
          </a:xfrm>
        </p:spPr>
        <p:txBody>
          <a:bodyPr>
            <a:noAutofit/>
          </a:bodyPr>
          <a:lstStyle/>
          <a:p>
            <a:pPr algn="ctr"/>
            <a:r>
              <a:rPr lang="en-US" sz="9600" dirty="0">
                <a:solidFill>
                  <a:schemeClr val="bg1"/>
                </a:solidFill>
              </a:rPr>
              <a:t>Thank you</a:t>
            </a: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95000" t="-106500" r="5000" b="2065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Concourse</Template>
  <TotalTime>208</TotalTime>
  <Words>665</Words>
  <Application>Microsoft Office PowerPoint</Application>
  <PresentationFormat>On-screen Show (4:3)</PresentationFormat>
  <Paragraphs>67</Paragraphs>
  <Slides>9</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Lucida Sans Unicode</vt:lpstr>
      <vt:lpstr>Verdana</vt:lpstr>
      <vt:lpstr>Wingdings 2</vt:lpstr>
      <vt:lpstr>Wingdings 3</vt:lpstr>
      <vt:lpstr>Concourse</vt:lpstr>
      <vt:lpstr>STAR CONSTRUCTION </vt:lpstr>
      <vt:lpstr>About Idea – Construction Related all the work and rental facilities machineries workers etc. </vt:lpstr>
      <vt:lpstr>Problem</vt:lpstr>
      <vt:lpstr>Aim/Vision/Goal</vt:lpstr>
      <vt:lpstr>Services</vt:lpstr>
      <vt:lpstr>Competitor or Target Group </vt:lpstr>
      <vt:lpstr>Revenue or Profitability </vt:lpstr>
      <vt:lpstr>Other Important Remark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Startup Name </dc:title>
  <dc:creator>admin</dc:creator>
  <cp:lastModifiedBy>MY</cp:lastModifiedBy>
  <cp:revision>21</cp:revision>
  <dcterms:created xsi:type="dcterms:W3CDTF">2021-12-14T09:13:32Z</dcterms:created>
  <dcterms:modified xsi:type="dcterms:W3CDTF">2023-06-07T09:04:42Z</dcterms:modified>
</cp:coreProperties>
</file>

<file path=docProps/thumbnail.jpeg>
</file>